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406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36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22/12/2020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22/12/2020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22/12/2020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rgbClr val="FA4068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3312367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Monotype Corsiva" pitchFamily="66" charset="0"/>
              </a:rPr>
              <a:t>Για Χριστούγεννα, καλά πάμε;</a:t>
            </a:r>
            <a:endParaRPr lang="el-GR" dirty="0">
              <a:latin typeface="Monotype Corsiva" pitchFamily="66" charset="0"/>
            </a:endParaRPr>
          </a:p>
        </p:txBody>
      </p:sp>
      <p:sp>
        <p:nvSpPr>
          <p:cNvPr id="3" name="2 - Αστέρι 4 ακτινών"/>
          <p:cNvSpPr/>
          <p:nvPr/>
        </p:nvSpPr>
        <p:spPr>
          <a:xfrm>
            <a:off x="971600" y="4437112"/>
            <a:ext cx="914400" cy="914400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3 - Αστέρι 4 ακτινών"/>
          <p:cNvSpPr/>
          <p:nvPr/>
        </p:nvSpPr>
        <p:spPr>
          <a:xfrm>
            <a:off x="6156176" y="5445224"/>
            <a:ext cx="914400" cy="914400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Αστέρι 4 ακτινών"/>
          <p:cNvSpPr/>
          <p:nvPr/>
        </p:nvSpPr>
        <p:spPr>
          <a:xfrm>
            <a:off x="2051720" y="548680"/>
            <a:ext cx="914400" cy="914400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Αστέρι 4 ακτινών"/>
          <p:cNvSpPr/>
          <p:nvPr/>
        </p:nvSpPr>
        <p:spPr>
          <a:xfrm>
            <a:off x="7020272" y="836712"/>
            <a:ext cx="626368" cy="698376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Αστέρι 4 ακτινών"/>
          <p:cNvSpPr/>
          <p:nvPr/>
        </p:nvSpPr>
        <p:spPr>
          <a:xfrm>
            <a:off x="1259632" y="1196752"/>
            <a:ext cx="432048" cy="48235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Αστέρι 4 ακτινών"/>
          <p:cNvSpPr/>
          <p:nvPr/>
        </p:nvSpPr>
        <p:spPr>
          <a:xfrm>
            <a:off x="7956376" y="4005064"/>
            <a:ext cx="554360" cy="48235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Αστέρι 4 ακτινών"/>
          <p:cNvSpPr/>
          <p:nvPr/>
        </p:nvSpPr>
        <p:spPr>
          <a:xfrm>
            <a:off x="5292080" y="4437112"/>
            <a:ext cx="410344" cy="48235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5000">
              <a:srgbClr val="00B050">
                <a:alpha val="4700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Monotype Corsiva" pitchFamily="66" charset="0"/>
              </a:rPr>
              <a:t>5</a:t>
            </a:r>
            <a:r>
              <a:rPr lang="el-GR" baseline="30000" dirty="0" smtClean="0">
                <a:latin typeface="Monotype Corsiva" pitchFamily="66" charset="0"/>
              </a:rPr>
              <a:t>ο</a:t>
            </a:r>
            <a:r>
              <a:rPr lang="el-GR" dirty="0" smtClean="0">
                <a:latin typeface="Monotype Corsiva" pitchFamily="66" charset="0"/>
              </a:rPr>
              <a:t> παιχνίδι</a:t>
            </a:r>
            <a:br>
              <a:rPr lang="el-GR" dirty="0" smtClean="0">
                <a:latin typeface="Monotype Corsiva" pitchFamily="66" charset="0"/>
              </a:rPr>
            </a:br>
            <a:r>
              <a:rPr lang="el-GR" dirty="0" smtClean="0">
                <a:latin typeface="Monotype Corsiva" pitchFamily="66" charset="0"/>
              </a:rPr>
              <a:t> </a:t>
            </a:r>
            <a:endParaRPr lang="el-GR" dirty="0">
              <a:latin typeface="Monotype Corsiva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algn="ctr">
              <a:buNone/>
            </a:pPr>
            <a:r>
              <a:rPr lang="el-GR" dirty="0" smtClean="0">
                <a:latin typeface="Monotype Corsiva" pitchFamily="66" charset="0"/>
              </a:rPr>
              <a:t>Βοήθεια! Έμεινα από καύσιμα!</a:t>
            </a:r>
          </a:p>
          <a:p>
            <a:endParaRPr lang="el-GR" dirty="0" smtClean="0"/>
          </a:p>
          <a:p>
            <a:endParaRPr lang="el-GR" dirty="0"/>
          </a:p>
        </p:txBody>
      </p:sp>
      <p:pic>
        <p:nvPicPr>
          <p:cNvPr id="6" name="Picture 2" descr="C:\Users\user\Desktop\depositphotos_8295645-stock-photo-santas-elf-sitting-on-ed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2780928"/>
            <a:ext cx="2092232" cy="2404864"/>
          </a:xfrm>
          <a:prstGeom prst="rect">
            <a:avLst/>
          </a:prstGeom>
          <a:noFill/>
        </p:spPr>
      </p:pic>
      <p:sp>
        <p:nvSpPr>
          <p:cNvPr id="5" name="4 - Αστέρι 4 ακτινών"/>
          <p:cNvSpPr/>
          <p:nvPr/>
        </p:nvSpPr>
        <p:spPr>
          <a:xfrm rot="10630532" flipV="1">
            <a:off x="777041" y="1071388"/>
            <a:ext cx="779013" cy="89040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Αστέρι 4 ακτινών"/>
          <p:cNvSpPr/>
          <p:nvPr/>
        </p:nvSpPr>
        <p:spPr>
          <a:xfrm rot="10630532" flipV="1">
            <a:off x="7113745" y="4167732"/>
            <a:ext cx="779013" cy="89040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Αστέρι 4 ακτινών"/>
          <p:cNvSpPr/>
          <p:nvPr/>
        </p:nvSpPr>
        <p:spPr>
          <a:xfrm rot="10630532" flipV="1">
            <a:off x="7541284" y="966208"/>
            <a:ext cx="572005" cy="702335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Αστέρι 4 ακτινών"/>
          <p:cNvSpPr/>
          <p:nvPr/>
        </p:nvSpPr>
        <p:spPr>
          <a:xfrm rot="10630532" flipV="1">
            <a:off x="3433280" y="2622305"/>
            <a:ext cx="579104" cy="55849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Αστέρι 4 ακτινών"/>
          <p:cNvSpPr/>
          <p:nvPr/>
        </p:nvSpPr>
        <p:spPr>
          <a:xfrm rot="10800000" flipV="1">
            <a:off x="1208215" y="3122987"/>
            <a:ext cx="708749" cy="85327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3000">
              <a:srgbClr val="92D050">
                <a:alpha val="5300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el-GR" dirty="0" smtClean="0"/>
              <a:t> Το </a:t>
            </a:r>
            <a:r>
              <a:rPr lang="el-GR" dirty="0" err="1" smtClean="0"/>
              <a:t>ξωτικάμαξο</a:t>
            </a:r>
            <a:r>
              <a:rPr lang="el-GR" dirty="0" smtClean="0"/>
              <a:t> των καλικαντζάρων έμεινε από καύσιμα την ώρα που πήγαιναν τα δώρα στον </a:t>
            </a:r>
            <a:r>
              <a:rPr lang="el-GR" dirty="0" err="1" smtClean="0"/>
              <a:t>Άη</a:t>
            </a:r>
            <a:r>
              <a:rPr lang="el-GR" dirty="0" smtClean="0"/>
              <a:t> Βασίλη για να </a:t>
            </a:r>
            <a:r>
              <a:rPr lang="el-GR" dirty="0" smtClean="0"/>
              <a:t>τα βάλει στο σάκο</a:t>
            </a:r>
            <a:r>
              <a:rPr lang="el-GR" dirty="0" smtClean="0"/>
              <a:t>.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Τα οχήματά αυτά κινούνται αν </a:t>
            </a:r>
            <a:r>
              <a:rPr lang="el-GR" dirty="0" smtClean="0"/>
              <a:t>ανακατέψεις</a:t>
            </a:r>
            <a:r>
              <a:rPr lang="el-GR" dirty="0" smtClean="0"/>
              <a:t> </a:t>
            </a:r>
            <a:r>
              <a:rPr lang="el-GR" dirty="0" smtClean="0"/>
              <a:t>κάτι οτιδήποτε κόκκινο με κάτι οτιδήποτε πράσινο.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Σκέψου για 1 λεπτό και βρες τι θα μπορούσες να τους προτείνεις για καύσιμο.</a:t>
            </a:r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3" name="2 - Αστέρι 4 ακτινών"/>
          <p:cNvSpPr/>
          <p:nvPr/>
        </p:nvSpPr>
        <p:spPr>
          <a:xfrm rot="10630532" flipV="1">
            <a:off x="698662" y="2049832"/>
            <a:ext cx="431711" cy="623319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3 - Αστέρι 4 ακτινών"/>
          <p:cNvSpPr/>
          <p:nvPr/>
        </p:nvSpPr>
        <p:spPr>
          <a:xfrm rot="10630532" flipV="1">
            <a:off x="7251434" y="2048058"/>
            <a:ext cx="503632" cy="626867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Αστέρι 4 ακτινών"/>
          <p:cNvSpPr/>
          <p:nvPr/>
        </p:nvSpPr>
        <p:spPr>
          <a:xfrm rot="10630532" flipV="1">
            <a:off x="5595295" y="3802837"/>
            <a:ext cx="575553" cy="630416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6000">
              <a:schemeClr val="tx2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l-GR" sz="4000" dirty="0" smtClean="0">
                <a:solidFill>
                  <a:srgbClr val="00B050"/>
                </a:solidFill>
                <a:latin typeface="Monotype Corsiva" pitchFamily="66" charset="0"/>
              </a:rPr>
              <a:t>6</a:t>
            </a:r>
            <a:r>
              <a:rPr lang="el-GR" sz="4000" baseline="30000" dirty="0" smtClean="0">
                <a:solidFill>
                  <a:srgbClr val="00B050"/>
                </a:solidFill>
                <a:latin typeface="Monotype Corsiva" pitchFamily="66" charset="0"/>
              </a:rPr>
              <a:t>ο</a:t>
            </a:r>
            <a:r>
              <a:rPr lang="el-GR" sz="4000" dirty="0" smtClean="0">
                <a:solidFill>
                  <a:srgbClr val="00B050"/>
                </a:solidFill>
                <a:latin typeface="Monotype Corsiva" pitchFamily="66" charset="0"/>
              </a:rPr>
              <a:t> παιχνίδι</a:t>
            </a:r>
            <a:endParaRPr lang="el-GR" sz="4000" dirty="0">
              <a:solidFill>
                <a:srgbClr val="00B050"/>
              </a:solidFill>
              <a:latin typeface="Monotype Corsiva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solidFill>
                  <a:srgbClr val="C00000"/>
                </a:solidFill>
                <a:latin typeface="Monotype Corsiva" pitchFamily="66" charset="0"/>
              </a:rPr>
              <a:t>Τί έχει μέσα;</a:t>
            </a:r>
          </a:p>
          <a:p>
            <a:pPr algn="ctr">
              <a:buNone/>
            </a:pPr>
            <a:endParaRPr lang="el-GR" dirty="0" smtClean="0">
              <a:latin typeface="Monotype Corsiva" pitchFamily="66" charset="0"/>
            </a:endParaRPr>
          </a:p>
          <a:p>
            <a:pPr algn="ctr">
              <a:buNone/>
            </a:pPr>
            <a:endParaRPr lang="el-GR" dirty="0">
              <a:latin typeface="Monotype Corsiva" pitchFamily="66" charset="0"/>
            </a:endParaRPr>
          </a:p>
        </p:txBody>
      </p:sp>
      <p:pic>
        <p:nvPicPr>
          <p:cNvPr id="5" name="Picture 2" descr="C:\Users\user\Desktop\12947_piniata_3d_kouti_dorou_kitrino_9903133-500x5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2996952"/>
            <a:ext cx="2694955" cy="2694955"/>
          </a:xfrm>
          <a:prstGeom prst="rect">
            <a:avLst/>
          </a:prstGeom>
          <a:noFill/>
        </p:spPr>
      </p:pic>
      <p:sp>
        <p:nvSpPr>
          <p:cNvPr id="6" name="5 - Αστέρι 4 ακτινών"/>
          <p:cNvSpPr/>
          <p:nvPr/>
        </p:nvSpPr>
        <p:spPr>
          <a:xfrm rot="10630532" flipV="1">
            <a:off x="2001177" y="1431429"/>
            <a:ext cx="779013" cy="89040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Αστέρι 4 ακτινών"/>
          <p:cNvSpPr/>
          <p:nvPr/>
        </p:nvSpPr>
        <p:spPr>
          <a:xfrm rot="10630532" flipV="1">
            <a:off x="425747" y="2938400"/>
            <a:ext cx="559515" cy="540753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Αστέρι 4 ακτινών"/>
          <p:cNvSpPr/>
          <p:nvPr/>
        </p:nvSpPr>
        <p:spPr>
          <a:xfrm rot="10630532" flipV="1">
            <a:off x="7541284" y="3774520"/>
            <a:ext cx="572005" cy="702336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Αστέρι 4 ακτινών"/>
          <p:cNvSpPr/>
          <p:nvPr/>
        </p:nvSpPr>
        <p:spPr>
          <a:xfrm rot="10630532" flipV="1">
            <a:off x="7829316" y="1398256"/>
            <a:ext cx="572005" cy="702336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Αστέρι 4 ακτινών"/>
          <p:cNvSpPr/>
          <p:nvPr/>
        </p:nvSpPr>
        <p:spPr>
          <a:xfrm rot="10630532" flipV="1">
            <a:off x="1415194" y="4570025"/>
            <a:ext cx="438808" cy="479478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8000">
              <a:schemeClr val="accent3">
                <a:lumMod val="5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el-GR" dirty="0" smtClean="0">
                <a:latin typeface="Monotype Corsiva" pitchFamily="66" charset="0"/>
              </a:rPr>
              <a:t>Φέτος ο </a:t>
            </a:r>
            <a:r>
              <a:rPr lang="el-GR" dirty="0" err="1" smtClean="0">
                <a:latin typeface="Monotype Corsiva" pitchFamily="66" charset="0"/>
              </a:rPr>
              <a:t>Άη</a:t>
            </a:r>
            <a:r>
              <a:rPr lang="el-GR" dirty="0" smtClean="0">
                <a:latin typeface="Monotype Corsiva" pitchFamily="66" charset="0"/>
              </a:rPr>
              <a:t> Βασίλης αποφάσισε να μου κάνει πλάκα</a:t>
            </a:r>
            <a:r>
              <a:rPr lang="el-GR" dirty="0" smtClean="0">
                <a:latin typeface="Monotype Corsiva" pitchFamily="66" charset="0"/>
              </a:rPr>
              <a:t>.</a:t>
            </a:r>
          </a:p>
          <a:p>
            <a:endParaRPr lang="el-GR" dirty="0" smtClean="0">
              <a:latin typeface="Monotype Corsiva" pitchFamily="66" charset="0"/>
            </a:endParaRPr>
          </a:p>
          <a:p>
            <a:r>
              <a:rPr lang="el-GR" dirty="0" smtClean="0">
                <a:latin typeface="Monotype Corsiva" pitchFamily="66" charset="0"/>
              </a:rPr>
              <a:t>Μου έφερε ένα κουτί κλειστό. Μου είπε ότι έχει κάτι που αρχίζει από Κ. </a:t>
            </a:r>
            <a:r>
              <a:rPr lang="en-US" dirty="0" smtClean="0">
                <a:latin typeface="Monotype Corsiva" pitchFamily="66" charset="0"/>
              </a:rPr>
              <a:t>A</a:t>
            </a:r>
            <a:endParaRPr lang="el-GR" dirty="0" smtClean="0">
              <a:latin typeface="Monotype Corsiva" pitchFamily="66" charset="0"/>
            </a:endParaRPr>
          </a:p>
          <a:p>
            <a:pPr>
              <a:buNone/>
            </a:pPr>
            <a:endParaRPr lang="el-GR" dirty="0" smtClean="0">
              <a:latin typeface="Monotype Corsiva" pitchFamily="66" charset="0"/>
            </a:endParaRPr>
          </a:p>
          <a:p>
            <a:r>
              <a:rPr lang="el-GR" dirty="0" smtClean="0">
                <a:latin typeface="Monotype Corsiva" pitchFamily="66" charset="0"/>
              </a:rPr>
              <a:t>Σκεφτείτε για 2 λεπτά και πείτε τί πιστεύετε ότι σημαίνουν τα αρχικά Κ.</a:t>
            </a:r>
            <a:r>
              <a:rPr lang="en-US" dirty="0" smtClean="0">
                <a:latin typeface="Monotype Corsiva" pitchFamily="66" charset="0"/>
              </a:rPr>
              <a:t>A</a:t>
            </a:r>
            <a:r>
              <a:rPr lang="el-GR" dirty="0" smtClean="0">
                <a:latin typeface="Monotype Corsiva" pitchFamily="66" charset="0"/>
              </a:rPr>
              <a:t> ;</a:t>
            </a:r>
            <a:endParaRPr lang="el-GR" dirty="0">
              <a:latin typeface="Monotype Corsiva" pitchFamily="66" charset="0"/>
            </a:endParaRPr>
          </a:p>
        </p:txBody>
      </p:sp>
      <p:sp>
        <p:nvSpPr>
          <p:cNvPr id="4" name="3 - Αστέρι 4 ακτινών"/>
          <p:cNvSpPr/>
          <p:nvPr/>
        </p:nvSpPr>
        <p:spPr>
          <a:xfrm rot="10630532" flipV="1">
            <a:off x="6245140" y="5358696"/>
            <a:ext cx="572004" cy="702335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Αστέρι 4 ακτινών"/>
          <p:cNvSpPr/>
          <p:nvPr/>
        </p:nvSpPr>
        <p:spPr>
          <a:xfrm rot="10630532" flipV="1">
            <a:off x="7395407" y="3079218"/>
            <a:ext cx="431711" cy="623318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Αστέρι 4 ακτινών"/>
          <p:cNvSpPr/>
          <p:nvPr/>
        </p:nvSpPr>
        <p:spPr>
          <a:xfrm rot="10630532" flipV="1">
            <a:off x="1418743" y="5239457"/>
            <a:ext cx="431712" cy="623318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>
                <a:alpha val="6200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Monotype Corsiva" pitchFamily="66" charset="0"/>
              </a:rPr>
              <a:t>7</a:t>
            </a:r>
            <a:r>
              <a:rPr lang="el-GR" baseline="30000" dirty="0" smtClean="0">
                <a:latin typeface="Monotype Corsiva" pitchFamily="66" charset="0"/>
              </a:rPr>
              <a:t>ο</a:t>
            </a:r>
            <a:r>
              <a:rPr lang="el-GR" dirty="0" smtClean="0">
                <a:latin typeface="Monotype Corsiva" pitchFamily="66" charset="0"/>
              </a:rPr>
              <a:t> παιχνίδι</a:t>
            </a:r>
            <a:br>
              <a:rPr lang="el-GR" dirty="0" smtClean="0">
                <a:latin typeface="Monotype Corsiva" pitchFamily="66" charset="0"/>
              </a:rPr>
            </a:br>
            <a:r>
              <a:rPr lang="el-GR" dirty="0" smtClean="0">
                <a:latin typeface="Monotype Corsiva" pitchFamily="66" charset="0"/>
              </a:rPr>
              <a:t>αντικείμενα με ονοματεπώνυμο;</a:t>
            </a:r>
            <a:endParaRPr lang="el-GR" dirty="0">
              <a:latin typeface="Monotype Corsiva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κ. Κουρασμένου</a:t>
            </a:r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κ.  </a:t>
            </a:r>
            <a:r>
              <a:rPr lang="el-GR" dirty="0" err="1" smtClean="0"/>
              <a:t>Τρεχαλόπουλος</a:t>
            </a:r>
            <a:r>
              <a:rPr lang="el-GR" dirty="0" smtClean="0"/>
              <a:t>                  </a:t>
            </a:r>
            <a:endParaRPr lang="el-GR" dirty="0"/>
          </a:p>
        </p:txBody>
      </p:sp>
      <p:pic>
        <p:nvPicPr>
          <p:cNvPr id="8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2276872"/>
            <a:ext cx="1440160" cy="1440160"/>
          </a:xfrm>
          <a:prstGeom prst="rect">
            <a:avLst/>
          </a:prstGeom>
          <a:noFill/>
        </p:spPr>
      </p:pic>
      <p:pic>
        <p:nvPicPr>
          <p:cNvPr id="9" name="Picture 2" descr="C:\Users\user\Desktop\download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4142234"/>
            <a:ext cx="1440160" cy="1440160"/>
          </a:xfrm>
          <a:prstGeom prst="rect">
            <a:avLst/>
          </a:prstGeom>
          <a:noFill/>
        </p:spPr>
      </p:pic>
      <p:sp>
        <p:nvSpPr>
          <p:cNvPr id="10" name="9 - Αστέρι 4 ακτινών"/>
          <p:cNvSpPr/>
          <p:nvPr/>
        </p:nvSpPr>
        <p:spPr>
          <a:xfrm rot="10630532" flipV="1">
            <a:off x="1132572" y="2074514"/>
            <a:ext cx="572004" cy="702335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Αστέρι 4 ακτινών"/>
          <p:cNvSpPr/>
          <p:nvPr/>
        </p:nvSpPr>
        <p:spPr>
          <a:xfrm rot="10630532" flipV="1">
            <a:off x="6749197" y="5530899"/>
            <a:ext cx="572004" cy="702335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Αστέρι 4 ακτινών"/>
          <p:cNvSpPr/>
          <p:nvPr/>
        </p:nvSpPr>
        <p:spPr>
          <a:xfrm rot="10630532" flipV="1">
            <a:off x="2284700" y="5242866"/>
            <a:ext cx="572004" cy="702335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Αστέρι 4 ακτινών"/>
          <p:cNvSpPr/>
          <p:nvPr/>
        </p:nvSpPr>
        <p:spPr>
          <a:xfrm rot="10630532" flipV="1">
            <a:off x="7676520" y="1430328"/>
            <a:ext cx="738335" cy="1054606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13 - Αστέρι 4 ακτινών"/>
          <p:cNvSpPr/>
          <p:nvPr/>
        </p:nvSpPr>
        <p:spPr>
          <a:xfrm rot="10630532" flipV="1">
            <a:off x="7757308" y="274315"/>
            <a:ext cx="572004" cy="702335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>
                <a:alpha val="6000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buNone/>
            </a:pPr>
            <a:r>
              <a:rPr lang="el-GR" dirty="0" smtClean="0">
                <a:latin typeface="Monotype Corsiva" pitchFamily="66" charset="0"/>
              </a:rPr>
              <a:t>Σκέψου για 3 λεπτά και πες τί όνομα θα είχε:</a:t>
            </a:r>
          </a:p>
          <a:p>
            <a:r>
              <a:rPr lang="el-GR" dirty="0" smtClean="0">
                <a:latin typeface="Monotype Corsiva" pitchFamily="66" charset="0"/>
              </a:rPr>
              <a:t>Η κουβέρτα σου</a:t>
            </a:r>
          </a:p>
          <a:p>
            <a:r>
              <a:rPr lang="el-GR" dirty="0" smtClean="0">
                <a:latin typeface="Monotype Corsiva" pitchFamily="66" charset="0"/>
              </a:rPr>
              <a:t>Το πιρούνι σου</a:t>
            </a:r>
          </a:p>
          <a:p>
            <a:r>
              <a:rPr lang="el-GR" dirty="0" smtClean="0">
                <a:latin typeface="Monotype Corsiva" pitchFamily="66" charset="0"/>
              </a:rPr>
              <a:t>Οι κάλτσες σου</a:t>
            </a:r>
          </a:p>
          <a:p>
            <a:r>
              <a:rPr lang="el-GR" dirty="0" smtClean="0">
                <a:latin typeface="Monotype Corsiva" pitchFamily="66" charset="0"/>
              </a:rPr>
              <a:t>Το δωμάτιό σου</a:t>
            </a:r>
          </a:p>
          <a:p>
            <a:r>
              <a:rPr lang="el-GR" dirty="0" smtClean="0">
                <a:latin typeface="Monotype Corsiva" pitchFamily="66" charset="0"/>
              </a:rPr>
              <a:t>Η οδοντόβουρτσά σου</a:t>
            </a:r>
          </a:p>
          <a:p>
            <a:r>
              <a:rPr lang="el-GR" dirty="0" smtClean="0">
                <a:latin typeface="Monotype Corsiva" pitchFamily="66" charset="0"/>
              </a:rPr>
              <a:t>Τα χριστουγεννιάτικα φωτάκια</a:t>
            </a:r>
          </a:p>
          <a:p>
            <a:r>
              <a:rPr lang="el-GR" dirty="0" smtClean="0">
                <a:latin typeface="Monotype Corsiva" pitchFamily="66" charset="0"/>
              </a:rPr>
              <a:t>Το έλκηθρο του </a:t>
            </a:r>
            <a:r>
              <a:rPr lang="el-GR" dirty="0" err="1" smtClean="0">
                <a:latin typeface="Monotype Corsiva" pitchFamily="66" charset="0"/>
              </a:rPr>
              <a:t>Αη</a:t>
            </a:r>
            <a:r>
              <a:rPr lang="el-GR" dirty="0" smtClean="0">
                <a:latin typeface="Monotype Corsiva" pitchFamily="66" charset="0"/>
              </a:rPr>
              <a:t> Βασίλη</a:t>
            </a:r>
          </a:p>
          <a:p>
            <a:endParaRPr lang="el-GR" dirty="0"/>
          </a:p>
        </p:txBody>
      </p:sp>
      <p:sp>
        <p:nvSpPr>
          <p:cNvPr id="6" name="5 - Αστέρι 4 ακτινών"/>
          <p:cNvSpPr/>
          <p:nvPr/>
        </p:nvSpPr>
        <p:spPr>
          <a:xfrm rot="10630532" flipV="1">
            <a:off x="6245140" y="5358696"/>
            <a:ext cx="572004" cy="702335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Αστέρι 4 ακτινών"/>
          <p:cNvSpPr/>
          <p:nvPr/>
        </p:nvSpPr>
        <p:spPr>
          <a:xfrm rot="10630532" flipV="1">
            <a:off x="5669077" y="3082626"/>
            <a:ext cx="572004" cy="702335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Αστέρι 4 ακτινών"/>
          <p:cNvSpPr/>
          <p:nvPr/>
        </p:nvSpPr>
        <p:spPr>
          <a:xfrm rot="10630532" flipV="1">
            <a:off x="2356708" y="5314874"/>
            <a:ext cx="572004" cy="702335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Αστέρι 4 ακτινών"/>
          <p:cNvSpPr/>
          <p:nvPr/>
        </p:nvSpPr>
        <p:spPr>
          <a:xfrm rot="10630532" flipV="1">
            <a:off x="7189692" y="1288084"/>
            <a:ext cx="810256" cy="1051058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httpwww-dreamstime-comroyalty-free-stock-images-image3167097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429000"/>
            <a:ext cx="1681336" cy="1445949"/>
          </a:xfrm>
          <a:prstGeom prst="rect">
            <a:avLst/>
          </a:prstGeom>
          <a:noFill/>
        </p:spPr>
      </p:pic>
      <p:pic>
        <p:nvPicPr>
          <p:cNvPr id="1027" name="Picture 3" descr="C:\Users\user\Desktop\https___www.history.com_.image_MTY4OTA4MzI0ODc4NjkwMDAw_christmas-tree-gettyimages-107274410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2564904"/>
            <a:ext cx="2512279" cy="1413157"/>
          </a:xfrm>
          <a:prstGeom prst="rect">
            <a:avLst/>
          </a:prstGeom>
          <a:noFill/>
        </p:spPr>
      </p:pic>
      <p:pic>
        <p:nvPicPr>
          <p:cNvPr id="1028" name="Picture 4" descr="C:\Users\user\Desktop\b6c1e72bac613b976e4d8973d9a5366d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07836" y="3789040"/>
            <a:ext cx="1884809" cy="2827214"/>
          </a:xfrm>
          <a:prstGeom prst="rect">
            <a:avLst/>
          </a:prstGeom>
          <a:noFill/>
        </p:spPr>
      </p:pic>
      <p:pic>
        <p:nvPicPr>
          <p:cNvPr id="1029" name="Picture 5" descr="C:\Users\user\Desktop\147f4c0c2b95327b51a4259f254887c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4221088"/>
            <a:ext cx="1548414" cy="2361332"/>
          </a:xfrm>
          <a:prstGeom prst="rect">
            <a:avLst/>
          </a:prstGeom>
          <a:noFill/>
        </p:spPr>
      </p:pic>
      <p:sp>
        <p:nvSpPr>
          <p:cNvPr id="11" name="10 - Έλλειψη"/>
          <p:cNvSpPr/>
          <p:nvPr/>
        </p:nvSpPr>
        <p:spPr>
          <a:xfrm>
            <a:off x="7956376" y="4653136"/>
            <a:ext cx="216024" cy="21602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13 - Στεφάνη"/>
          <p:cNvSpPr/>
          <p:nvPr/>
        </p:nvSpPr>
        <p:spPr>
          <a:xfrm rot="6361106">
            <a:off x="7737806" y="5066686"/>
            <a:ext cx="509145" cy="528078"/>
          </a:xfrm>
          <a:prstGeom prst="blockArc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979712" y="620687"/>
            <a:ext cx="63367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l-GR" sz="3600" b="1" dirty="0" smtClean="0">
                <a:solidFill>
                  <a:srgbClr val="FF0000"/>
                </a:solidFill>
                <a:latin typeface="Segoe Print" pitchFamily="2" charset="0"/>
              </a:rPr>
              <a:t>1</a:t>
            </a:r>
            <a:r>
              <a:rPr lang="el-GR" sz="3600" b="1" baseline="30000" dirty="0" smtClean="0">
                <a:solidFill>
                  <a:srgbClr val="FF0000"/>
                </a:solidFill>
                <a:latin typeface="Segoe Print" pitchFamily="2" charset="0"/>
              </a:rPr>
              <a:t>ο</a:t>
            </a:r>
            <a:r>
              <a:rPr lang="el-GR" sz="3600" b="1" dirty="0" smtClean="0">
                <a:solidFill>
                  <a:srgbClr val="FF0000"/>
                </a:solidFill>
                <a:latin typeface="Segoe Print" pitchFamily="2" charset="0"/>
              </a:rPr>
              <a:t> παιχνίδι</a:t>
            </a:r>
          </a:p>
          <a:p>
            <a:pPr algn="ctr">
              <a:buNone/>
            </a:pPr>
            <a:endParaRPr lang="el-GR" sz="3600" dirty="0" smtClean="0">
              <a:latin typeface="Segoe Print" pitchFamily="2" charset="0"/>
            </a:endParaRPr>
          </a:p>
          <a:p>
            <a:pPr algn="ctr">
              <a:buNone/>
            </a:pPr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  <a:latin typeface="Segoe Print" pitchFamily="2" charset="0"/>
              </a:rPr>
              <a:t>Τί θα πουν οι εξωγήινοι;</a:t>
            </a:r>
          </a:p>
        </p:txBody>
      </p:sp>
      <p:sp>
        <p:nvSpPr>
          <p:cNvPr id="9" name="8 - Αστέρι 4 ακτινών"/>
          <p:cNvSpPr/>
          <p:nvPr/>
        </p:nvSpPr>
        <p:spPr>
          <a:xfrm>
            <a:off x="2339752" y="3212976"/>
            <a:ext cx="576064" cy="55436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Αστέρι 4 ακτινών"/>
          <p:cNvSpPr/>
          <p:nvPr/>
        </p:nvSpPr>
        <p:spPr>
          <a:xfrm>
            <a:off x="827584" y="980728"/>
            <a:ext cx="626368" cy="55436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Αστέρι 4 ακτινών"/>
          <p:cNvSpPr/>
          <p:nvPr/>
        </p:nvSpPr>
        <p:spPr>
          <a:xfrm>
            <a:off x="755576" y="5445224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Αστέρι 4 ακτινών"/>
          <p:cNvSpPr/>
          <p:nvPr/>
        </p:nvSpPr>
        <p:spPr>
          <a:xfrm>
            <a:off x="467544" y="1988840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5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60648"/>
            <a:ext cx="8424936" cy="6336704"/>
          </a:xfrm>
        </p:spPr>
        <p:txBody>
          <a:bodyPr/>
          <a:lstStyle/>
          <a:p>
            <a:endParaRPr lang="en-US" dirty="0" smtClean="0"/>
          </a:p>
          <a:p>
            <a:pPr algn="ctr">
              <a:buNone/>
            </a:pPr>
            <a:endParaRPr lang="el-GR" sz="3600" dirty="0" smtClean="0">
              <a:solidFill>
                <a:schemeClr val="accent6">
                  <a:lumMod val="75000"/>
                </a:schemeClr>
              </a:solidFill>
              <a:latin typeface="Segoe Print" pitchFamily="2" charset="0"/>
            </a:endParaRPr>
          </a:p>
          <a:p>
            <a:pPr algn="ctr">
              <a:buNone/>
            </a:pP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Segoe Print" pitchFamily="2" charset="0"/>
              </a:rPr>
              <a:t>Σκέψου ότι είσαι εξωγήινος και προσγειώνεσαι με τον ιπτάμενο δίσκο σου στη γη μέρες Χριστουγέννων.</a:t>
            </a:r>
          </a:p>
          <a:p>
            <a:pPr algn="ctr">
              <a:buNone/>
            </a:pPr>
            <a:endParaRPr lang="el-GR" sz="2400" dirty="0" smtClean="0">
              <a:solidFill>
                <a:schemeClr val="accent6">
                  <a:lumMod val="75000"/>
                </a:schemeClr>
              </a:solidFill>
              <a:latin typeface="Segoe Print" pitchFamily="2" charset="0"/>
            </a:endParaRPr>
          </a:p>
          <a:p>
            <a:pPr algn="ctr">
              <a:buNone/>
            </a:pP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Segoe Print" pitchFamily="2" charset="0"/>
              </a:rPr>
              <a:t>Βλέπεις τα στολισμένα Χριστουγεννιάτικα δέντρα.</a:t>
            </a:r>
          </a:p>
          <a:p>
            <a:pPr algn="ctr">
              <a:buNone/>
            </a:pP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Segoe Print" pitchFamily="2" charset="0"/>
              </a:rPr>
              <a:t>Λαμπάκια, στολίδια, παιχνίδια. </a:t>
            </a:r>
          </a:p>
          <a:p>
            <a:pPr algn="ctr">
              <a:buNone/>
            </a:pPr>
            <a:endParaRPr lang="el-GR" sz="2400" dirty="0" smtClean="0">
              <a:solidFill>
                <a:schemeClr val="accent6">
                  <a:lumMod val="75000"/>
                </a:schemeClr>
              </a:solidFill>
              <a:latin typeface="Segoe Print" pitchFamily="2" charset="0"/>
            </a:endParaRPr>
          </a:p>
          <a:p>
            <a:pPr algn="ctr">
              <a:buNone/>
            </a:pP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Segoe Print" pitchFamily="2" charset="0"/>
              </a:rPr>
              <a:t>Δεν ξέρεις από δέντρα, ούτε από </a:t>
            </a:r>
            <a:r>
              <a:rPr lang="el-GR" sz="2400" dirty="0" err="1" smtClean="0">
                <a:solidFill>
                  <a:schemeClr val="accent6">
                    <a:lumMod val="75000"/>
                  </a:schemeClr>
                </a:solidFill>
                <a:latin typeface="Segoe Print" pitchFamily="2" charset="0"/>
              </a:rPr>
              <a:t>χριστούγεννα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Segoe Print" pitchFamily="2" charset="0"/>
              </a:rPr>
              <a:t>.</a:t>
            </a:r>
          </a:p>
          <a:p>
            <a:pPr algn="ctr">
              <a:buNone/>
            </a:pP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Segoe Print" pitchFamily="2" charset="0"/>
              </a:rPr>
              <a:t>Τι θα σκεφτείς; Τι είναι αυτά τα τριγωνικά; Και γιατί λάμπουν;</a:t>
            </a:r>
          </a:p>
          <a:p>
            <a:pPr algn="ctr">
              <a:buNone/>
            </a:pPr>
            <a:endParaRPr lang="el-GR" sz="3600" dirty="0" smtClean="0">
              <a:solidFill>
                <a:schemeClr val="accent6">
                  <a:lumMod val="75000"/>
                </a:schemeClr>
              </a:solidFill>
              <a:latin typeface="Segoe Print" pitchFamily="2" charset="0"/>
            </a:endParaRPr>
          </a:p>
          <a:p>
            <a:pPr algn="ctr">
              <a:buNone/>
            </a:pPr>
            <a:endParaRPr lang="el-GR" sz="3600" dirty="0" smtClean="0">
              <a:solidFill>
                <a:schemeClr val="accent6">
                  <a:lumMod val="75000"/>
                </a:schemeClr>
              </a:solidFill>
              <a:latin typeface="Segoe Print" pitchFamily="2" charset="0"/>
            </a:endParaRPr>
          </a:p>
          <a:p>
            <a:pPr algn="ctr">
              <a:buNone/>
            </a:pPr>
            <a:endParaRPr lang="el-GR" sz="3600" dirty="0" smtClean="0">
              <a:solidFill>
                <a:schemeClr val="accent6">
                  <a:lumMod val="75000"/>
                </a:schemeClr>
              </a:solidFill>
              <a:latin typeface="Segoe Print" pitchFamily="2" charset="0"/>
            </a:endParaRPr>
          </a:p>
          <a:p>
            <a:pPr algn="ctr">
              <a:buNone/>
            </a:pPr>
            <a:endParaRPr lang="el-GR" sz="3600" dirty="0" smtClean="0">
              <a:solidFill>
                <a:schemeClr val="accent6">
                  <a:lumMod val="75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3 - Αστέρι 4 ακτινών"/>
          <p:cNvSpPr/>
          <p:nvPr/>
        </p:nvSpPr>
        <p:spPr>
          <a:xfrm>
            <a:off x="1115616" y="2204864"/>
            <a:ext cx="504056" cy="554360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Αστέρι 4 ακτινών"/>
          <p:cNvSpPr/>
          <p:nvPr/>
        </p:nvSpPr>
        <p:spPr>
          <a:xfrm>
            <a:off x="7596336" y="620688"/>
            <a:ext cx="554360" cy="57606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Αστέρι 4 ακτινών"/>
          <p:cNvSpPr/>
          <p:nvPr/>
        </p:nvSpPr>
        <p:spPr>
          <a:xfrm>
            <a:off x="7740352" y="5445224"/>
            <a:ext cx="482352" cy="48235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Αστέρι 4 ακτινών"/>
          <p:cNvSpPr/>
          <p:nvPr/>
        </p:nvSpPr>
        <p:spPr>
          <a:xfrm>
            <a:off x="8388424" y="2348880"/>
            <a:ext cx="410344" cy="554360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Αστέρι 4 ακτινών"/>
          <p:cNvSpPr/>
          <p:nvPr/>
        </p:nvSpPr>
        <p:spPr>
          <a:xfrm>
            <a:off x="1547664" y="188640"/>
            <a:ext cx="914400" cy="914400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Αστέρι 4 ακτινών"/>
          <p:cNvSpPr/>
          <p:nvPr/>
        </p:nvSpPr>
        <p:spPr>
          <a:xfrm>
            <a:off x="467544" y="5445224"/>
            <a:ext cx="914400" cy="914400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Αστέρι 4 ακτινών"/>
          <p:cNvSpPr/>
          <p:nvPr/>
        </p:nvSpPr>
        <p:spPr>
          <a:xfrm>
            <a:off x="4283968" y="5445224"/>
            <a:ext cx="482352" cy="698376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3600" b="1" dirty="0" smtClean="0">
              <a:solidFill>
                <a:srgbClr val="C00000"/>
              </a:solidFill>
              <a:latin typeface="Segoe Print" pitchFamily="2" charset="0"/>
            </a:endParaRPr>
          </a:p>
          <a:p>
            <a:pPr algn="ctr">
              <a:buNone/>
            </a:pPr>
            <a:r>
              <a:rPr lang="el-GR" sz="3600" b="1" dirty="0" smtClean="0">
                <a:solidFill>
                  <a:srgbClr val="C00000"/>
                </a:solidFill>
                <a:latin typeface="Segoe Print" pitchFamily="2" charset="0"/>
              </a:rPr>
              <a:t>2</a:t>
            </a:r>
            <a:r>
              <a:rPr lang="el-GR" sz="3600" b="1" baseline="30000" dirty="0" smtClean="0">
                <a:solidFill>
                  <a:srgbClr val="C00000"/>
                </a:solidFill>
                <a:latin typeface="Segoe Print" pitchFamily="2" charset="0"/>
              </a:rPr>
              <a:t>ο</a:t>
            </a:r>
            <a:r>
              <a:rPr lang="el-GR" sz="3600" b="1" dirty="0" smtClean="0">
                <a:solidFill>
                  <a:srgbClr val="C00000"/>
                </a:solidFill>
                <a:latin typeface="Segoe Print" pitchFamily="2" charset="0"/>
              </a:rPr>
              <a:t> παιχνίδι</a:t>
            </a:r>
            <a:endParaRPr lang="en-US" sz="3600" b="1" dirty="0" smtClean="0">
              <a:solidFill>
                <a:srgbClr val="C00000"/>
              </a:solidFill>
              <a:latin typeface="Segoe Print" pitchFamily="2" charset="0"/>
            </a:endParaRPr>
          </a:p>
          <a:p>
            <a:pPr algn="ctr">
              <a:buNone/>
            </a:pPr>
            <a:endParaRPr lang="el-GR" sz="3600" dirty="0" smtClean="0">
              <a:solidFill>
                <a:srgbClr val="C00000"/>
              </a:solidFill>
              <a:latin typeface="Segoe Print" pitchFamily="2" charset="0"/>
            </a:endParaRPr>
          </a:p>
          <a:p>
            <a:pPr algn="ctr">
              <a:buNone/>
            </a:pPr>
            <a:endParaRPr lang="en-US" sz="3600" dirty="0" smtClean="0">
              <a:solidFill>
                <a:srgbClr val="C00000"/>
              </a:solidFill>
              <a:latin typeface="Segoe Print" pitchFamily="2" charset="0"/>
            </a:endParaRPr>
          </a:p>
          <a:p>
            <a:pPr algn="ctr">
              <a:buNone/>
            </a:pPr>
            <a:r>
              <a:rPr lang="el-GR" sz="3600" b="1" dirty="0" smtClean="0">
                <a:solidFill>
                  <a:schemeClr val="accent5">
                    <a:lumMod val="75000"/>
                  </a:schemeClr>
                </a:solidFill>
                <a:latin typeface="Segoe Print" pitchFamily="2" charset="0"/>
              </a:rPr>
              <a:t>Για φέρε το πιο φανταστικό δώρο!</a:t>
            </a:r>
            <a:endParaRPr lang="el-GR" sz="3600" b="1" dirty="0">
              <a:solidFill>
                <a:schemeClr val="accent5">
                  <a:lumMod val="75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3 - Αστέρι 4 ακτινών"/>
          <p:cNvSpPr/>
          <p:nvPr/>
        </p:nvSpPr>
        <p:spPr>
          <a:xfrm rot="10630532" flipV="1">
            <a:off x="777041" y="1071388"/>
            <a:ext cx="779013" cy="89040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Αστέρι 4 ακτινών"/>
          <p:cNvSpPr/>
          <p:nvPr/>
        </p:nvSpPr>
        <p:spPr>
          <a:xfrm rot="10630532" flipV="1">
            <a:off x="777041" y="4959820"/>
            <a:ext cx="779013" cy="89040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Αστέρι 4 ακτινών"/>
          <p:cNvSpPr/>
          <p:nvPr/>
        </p:nvSpPr>
        <p:spPr>
          <a:xfrm rot="10630532" flipV="1">
            <a:off x="2083617" y="5023041"/>
            <a:ext cx="412127" cy="475928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Αστέρι 4 ακτινών"/>
          <p:cNvSpPr/>
          <p:nvPr/>
        </p:nvSpPr>
        <p:spPr>
          <a:xfrm rot="10630532" flipV="1">
            <a:off x="5529569" y="1935485"/>
            <a:ext cx="779013" cy="89040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Αστέρι 4 ακτινών"/>
          <p:cNvSpPr/>
          <p:nvPr/>
        </p:nvSpPr>
        <p:spPr>
          <a:xfrm rot="10630532" flipV="1">
            <a:off x="6962096" y="678428"/>
            <a:ext cx="564908" cy="57536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Αστέρι 4 ακτινών"/>
          <p:cNvSpPr/>
          <p:nvPr/>
        </p:nvSpPr>
        <p:spPr>
          <a:xfrm rot="10630532" flipV="1">
            <a:off x="6393666" y="4815805"/>
            <a:ext cx="779013" cy="89040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" name="Picture 2" descr="C:\Users\user\Desktop\depositphotos_9968218-stock-photo-red-gift-box-with-gold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4365104"/>
            <a:ext cx="1512168" cy="1512168"/>
          </a:xfrm>
          <a:prstGeom prst="rect">
            <a:avLst/>
          </a:prstGeom>
          <a:solidFill>
            <a:srgbClr val="FF0000"/>
          </a:solidFill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  <a:noFill/>
        </p:spPr>
        <p:txBody>
          <a:bodyPr>
            <a:normAutofit/>
          </a:bodyPr>
          <a:lstStyle/>
          <a:p>
            <a:endParaRPr lang="el-GR" dirty="0" smtClean="0"/>
          </a:p>
          <a:p>
            <a:pPr algn="ctr"/>
            <a:r>
              <a:rPr lang="el-GR" dirty="0" smtClean="0">
                <a:solidFill>
                  <a:srgbClr val="C00000"/>
                </a:solidFill>
                <a:latin typeface="Segoe Print" pitchFamily="2" charset="0"/>
              </a:rPr>
              <a:t>Βρες κάτι από τα αντικείμενα που είναι γύρω σου αυτή τη στιγμή. </a:t>
            </a:r>
            <a:r>
              <a:rPr lang="el-GR" dirty="0" err="1" smtClean="0">
                <a:solidFill>
                  <a:srgbClr val="C00000"/>
                </a:solidFill>
                <a:latin typeface="Segoe Print" pitchFamily="2" charset="0"/>
              </a:rPr>
              <a:t>Ό,τι</a:t>
            </a:r>
            <a:r>
              <a:rPr lang="el-GR" dirty="0" smtClean="0">
                <a:solidFill>
                  <a:srgbClr val="C00000"/>
                </a:solidFill>
                <a:latin typeface="Segoe Print" pitchFamily="2" charset="0"/>
              </a:rPr>
              <a:t> θες!</a:t>
            </a:r>
            <a:endParaRPr lang="el-GR" dirty="0" smtClean="0">
              <a:latin typeface="Segoe Print" pitchFamily="2" charset="0"/>
            </a:endParaRPr>
          </a:p>
          <a:p>
            <a:pPr algn="ctr"/>
            <a:endParaRPr lang="el-GR" dirty="0" smtClean="0">
              <a:solidFill>
                <a:srgbClr val="00B050"/>
              </a:solidFill>
              <a:latin typeface="Segoe Print" pitchFamily="2" charset="0"/>
            </a:endParaRPr>
          </a:p>
          <a:p>
            <a:pPr algn="ctr"/>
            <a:r>
              <a:rPr lang="el-GR" dirty="0" smtClean="0">
                <a:solidFill>
                  <a:srgbClr val="00B050"/>
                </a:solidFill>
                <a:latin typeface="Segoe Print" pitchFamily="2" charset="0"/>
              </a:rPr>
              <a:t> έχεις </a:t>
            </a:r>
            <a:r>
              <a:rPr lang="el-GR" b="1" dirty="0" smtClean="0">
                <a:solidFill>
                  <a:srgbClr val="00B050"/>
                </a:solidFill>
                <a:latin typeface="Palatino Linotype" pitchFamily="18" charset="0"/>
              </a:rPr>
              <a:t>17</a:t>
            </a:r>
            <a:r>
              <a:rPr lang="el-GR" b="1" dirty="0" smtClean="0">
                <a:solidFill>
                  <a:srgbClr val="00B050"/>
                </a:solidFill>
                <a:latin typeface="Segoe Print" pitchFamily="2" charset="0"/>
              </a:rPr>
              <a:t>΄΄ </a:t>
            </a:r>
            <a:r>
              <a:rPr lang="el-GR" dirty="0" smtClean="0">
                <a:solidFill>
                  <a:srgbClr val="00B050"/>
                </a:solidFill>
                <a:latin typeface="Segoe Print" pitchFamily="2" charset="0"/>
              </a:rPr>
              <a:t>να το βρεις</a:t>
            </a:r>
            <a:endParaRPr lang="en-US" dirty="0" smtClean="0">
              <a:solidFill>
                <a:srgbClr val="00B050"/>
              </a:solidFill>
              <a:latin typeface="Segoe Print" pitchFamily="2" charset="0"/>
            </a:endParaRPr>
          </a:p>
          <a:p>
            <a:pPr algn="ctr">
              <a:buNone/>
            </a:pPr>
            <a:endParaRPr lang="el-GR" dirty="0" smtClean="0">
              <a:latin typeface="Segoe Print" pitchFamily="2" charset="0"/>
            </a:endParaRPr>
          </a:p>
          <a:p>
            <a:pPr algn="ctr"/>
            <a:r>
              <a:rPr lang="el-GR" dirty="0" smtClean="0">
                <a:solidFill>
                  <a:srgbClr val="002060"/>
                </a:solidFill>
                <a:latin typeface="Segoe Print" pitchFamily="2" charset="0"/>
              </a:rPr>
              <a:t>Σκέψου για </a:t>
            </a:r>
            <a:r>
              <a:rPr lang="el-GR" b="1" dirty="0" smtClean="0">
                <a:solidFill>
                  <a:srgbClr val="002060"/>
                </a:solidFill>
                <a:latin typeface="Segoe Print" pitchFamily="2" charset="0"/>
              </a:rPr>
              <a:t>1 </a:t>
            </a:r>
            <a:r>
              <a:rPr lang="el-GR" dirty="0" smtClean="0">
                <a:solidFill>
                  <a:srgbClr val="002060"/>
                </a:solidFill>
                <a:latin typeface="Segoe Print" pitchFamily="2" charset="0"/>
              </a:rPr>
              <a:t>λεπτό και πείσε μας γιατί είναι το πιο φανταστικό δώρο!</a:t>
            </a:r>
            <a:endParaRPr lang="el-GR" dirty="0">
              <a:solidFill>
                <a:srgbClr val="002060"/>
              </a:solidFill>
              <a:latin typeface="Segoe Print" pitchFamily="2" charset="0"/>
            </a:endParaRPr>
          </a:p>
        </p:txBody>
      </p:sp>
      <p:sp>
        <p:nvSpPr>
          <p:cNvPr id="5" name="4 - Αστέρι 4 ακτινών"/>
          <p:cNvSpPr/>
          <p:nvPr/>
        </p:nvSpPr>
        <p:spPr>
          <a:xfrm rot="10630532" flipV="1">
            <a:off x="558282" y="2046372"/>
            <a:ext cx="568457" cy="774256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Αστέρι 4 ακτινών"/>
          <p:cNvSpPr/>
          <p:nvPr/>
        </p:nvSpPr>
        <p:spPr>
          <a:xfrm rot="10630532" flipV="1">
            <a:off x="1195534" y="3709390"/>
            <a:ext cx="302063" cy="328541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Αστέρι 4 ακτινών"/>
          <p:cNvSpPr/>
          <p:nvPr/>
        </p:nvSpPr>
        <p:spPr>
          <a:xfrm rot="10630532" flipV="1">
            <a:off x="7696737" y="2864661"/>
            <a:ext cx="491143" cy="61622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Monotype Corsiva" pitchFamily="66" charset="0"/>
              </a:rPr>
              <a:t>Παιχνίδι 3</a:t>
            </a:r>
            <a:r>
              <a:rPr lang="en-US" dirty="0" smtClean="0">
                <a:latin typeface="Monotype Corsiva" pitchFamily="66" charset="0"/>
              </a:rPr>
              <a:t>o</a:t>
            </a:r>
            <a:r>
              <a:rPr lang="en-US" dirty="0" smtClean="0">
                <a:latin typeface="Segoe Print" pitchFamily="2" charset="0"/>
              </a:rPr>
              <a:t> </a:t>
            </a:r>
            <a:br>
              <a:rPr lang="en-US" dirty="0" smtClean="0">
                <a:latin typeface="Segoe Print" pitchFamily="2" charset="0"/>
              </a:rPr>
            </a:br>
            <a:endParaRPr lang="el-GR" dirty="0">
              <a:latin typeface="Monotype Corsiva" pitchFamily="66" charset="0"/>
            </a:endParaRPr>
          </a:p>
        </p:txBody>
      </p:sp>
      <p:pic>
        <p:nvPicPr>
          <p:cNvPr id="3074" name="Picture 2" descr="C:\Users\user\Desktop\akis-petretzikis-melomakaron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492896"/>
            <a:ext cx="5410696" cy="3607130"/>
          </a:xfrm>
          <a:prstGeom prst="rect">
            <a:avLst/>
          </a:prstGeom>
          <a:noFill/>
        </p:spPr>
      </p:pic>
      <p:sp>
        <p:nvSpPr>
          <p:cNvPr id="4" name="3 - Ορθογώνιο"/>
          <p:cNvSpPr/>
          <p:nvPr/>
        </p:nvSpPr>
        <p:spPr>
          <a:xfrm>
            <a:off x="2051720" y="908720"/>
            <a:ext cx="511256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latin typeface="Monotype Corsiva" pitchFamily="66" charset="0"/>
            </a:endParaRPr>
          </a:p>
          <a:p>
            <a:endParaRPr lang="en-US" dirty="0" smtClean="0">
              <a:latin typeface="Monotype Corsiva" pitchFamily="66" charset="0"/>
            </a:endParaRPr>
          </a:p>
          <a:p>
            <a:endParaRPr lang="en-US" dirty="0" smtClean="0">
              <a:latin typeface="Monotype Corsiva" pitchFamily="66" charset="0"/>
            </a:endParaRPr>
          </a:p>
          <a:p>
            <a:pPr algn="ctr"/>
            <a:r>
              <a:rPr lang="el-GR" sz="4000" dirty="0" smtClean="0">
                <a:latin typeface="Monotype Corsiva" pitchFamily="66" charset="0"/>
              </a:rPr>
              <a:t>Μη με  φας!</a:t>
            </a:r>
            <a:endParaRPr lang="el-GR" sz="4000" dirty="0"/>
          </a:p>
        </p:txBody>
      </p:sp>
      <p:sp>
        <p:nvSpPr>
          <p:cNvPr id="5" name="4 - Αστέρι 4 ακτινών"/>
          <p:cNvSpPr/>
          <p:nvPr/>
        </p:nvSpPr>
        <p:spPr>
          <a:xfrm>
            <a:off x="1763688" y="476672"/>
            <a:ext cx="914400" cy="914400"/>
          </a:xfrm>
          <a:prstGeom prst="star4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Αστέρι 4 ακτινών"/>
          <p:cNvSpPr/>
          <p:nvPr/>
        </p:nvSpPr>
        <p:spPr>
          <a:xfrm>
            <a:off x="8316416" y="1772816"/>
            <a:ext cx="554360" cy="648072"/>
          </a:xfrm>
          <a:prstGeom prst="star4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Αστέρι 4 ακτινών"/>
          <p:cNvSpPr/>
          <p:nvPr/>
        </p:nvSpPr>
        <p:spPr>
          <a:xfrm>
            <a:off x="7092280" y="548680"/>
            <a:ext cx="914400" cy="914400"/>
          </a:xfrm>
          <a:prstGeom prst="star4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Αστέρι 4 ακτινών"/>
          <p:cNvSpPr/>
          <p:nvPr/>
        </p:nvSpPr>
        <p:spPr>
          <a:xfrm>
            <a:off x="755576" y="4581128"/>
            <a:ext cx="554360" cy="554360"/>
          </a:xfrm>
          <a:prstGeom prst="star4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Αστέρι 4 ακτινών"/>
          <p:cNvSpPr/>
          <p:nvPr/>
        </p:nvSpPr>
        <p:spPr>
          <a:xfrm>
            <a:off x="323528" y="2492896"/>
            <a:ext cx="576064" cy="626368"/>
          </a:xfrm>
          <a:prstGeom prst="star4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endParaRPr lang="el-GR" dirty="0" smtClean="0">
              <a:latin typeface="Palatino Linotype" pitchFamily="18" charset="0"/>
            </a:endParaRPr>
          </a:p>
          <a:p>
            <a:r>
              <a:rPr lang="el-GR" dirty="0" smtClean="0">
                <a:latin typeface="Palatino Linotype" pitchFamily="18" charset="0"/>
              </a:rPr>
              <a:t>Φαντάσου ότι είσαι ένα </a:t>
            </a:r>
            <a:r>
              <a:rPr lang="el-GR" dirty="0" err="1" smtClean="0">
                <a:latin typeface="Palatino Linotype" pitchFamily="18" charset="0"/>
              </a:rPr>
              <a:t>μελομακαρουνάκι</a:t>
            </a:r>
            <a:r>
              <a:rPr lang="el-GR" dirty="0" smtClean="0">
                <a:latin typeface="Palatino Linotype" pitchFamily="18" charset="0"/>
              </a:rPr>
              <a:t> μέσα στην πιατέλα.</a:t>
            </a:r>
            <a:endParaRPr lang="en-US" dirty="0" smtClean="0">
              <a:latin typeface="Kunstler Script" pitchFamily="66" charset="0"/>
            </a:endParaRPr>
          </a:p>
          <a:p>
            <a:pPr>
              <a:buNone/>
            </a:pPr>
            <a:endParaRPr lang="el-GR" dirty="0" smtClean="0">
              <a:latin typeface="Palatino Linotype" pitchFamily="18" charset="0"/>
            </a:endParaRPr>
          </a:p>
          <a:p>
            <a:r>
              <a:rPr lang="el-GR" dirty="0" smtClean="0">
                <a:latin typeface="Palatino Linotype" pitchFamily="18" charset="0"/>
              </a:rPr>
              <a:t>Και σε διαλέγει ένα χεράκι με λαχτάρα να σε φάει.</a:t>
            </a:r>
          </a:p>
          <a:p>
            <a:endParaRPr lang="el-GR" dirty="0" smtClean="0">
              <a:latin typeface="Palatino Linotype" pitchFamily="18" charset="0"/>
            </a:endParaRPr>
          </a:p>
          <a:p>
            <a:r>
              <a:rPr lang="el-GR" dirty="0" smtClean="0">
                <a:latin typeface="Palatino Linotype" pitchFamily="18" charset="0"/>
              </a:rPr>
              <a:t>Σκέψου για 1μισι λεπτό και πες μας, τί θα του πεις για να μη σε φάει;</a:t>
            </a:r>
            <a:endParaRPr lang="el-GR" dirty="0">
              <a:latin typeface="Palatino Linotype" pitchFamily="18" charset="0"/>
            </a:endParaRPr>
          </a:p>
        </p:txBody>
      </p:sp>
      <p:sp>
        <p:nvSpPr>
          <p:cNvPr id="3" name="2 - Αστέρι 4 ακτινών"/>
          <p:cNvSpPr/>
          <p:nvPr/>
        </p:nvSpPr>
        <p:spPr>
          <a:xfrm>
            <a:off x="1763688" y="2204864"/>
            <a:ext cx="504056" cy="576064"/>
          </a:xfrm>
          <a:prstGeom prst="star4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l-GR"/>
          </a:p>
        </p:txBody>
      </p:sp>
      <p:sp>
        <p:nvSpPr>
          <p:cNvPr id="4" name="2 - Αστέρι 4 ακτινών"/>
          <p:cNvSpPr/>
          <p:nvPr/>
        </p:nvSpPr>
        <p:spPr>
          <a:xfrm>
            <a:off x="6732240" y="5445224"/>
            <a:ext cx="698376" cy="792088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l-GR"/>
          </a:p>
        </p:txBody>
      </p:sp>
      <p:sp>
        <p:nvSpPr>
          <p:cNvPr id="6" name="2 - Αστέρι 4 ακτινών"/>
          <p:cNvSpPr/>
          <p:nvPr/>
        </p:nvSpPr>
        <p:spPr>
          <a:xfrm>
            <a:off x="7308304" y="620688"/>
            <a:ext cx="914400" cy="914400"/>
          </a:xfrm>
          <a:prstGeom prst="star4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>
                <a:alpha val="5100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B050"/>
                </a:solidFill>
                <a:latin typeface="Monotype Corsiva" pitchFamily="66" charset="0"/>
              </a:rPr>
              <a:t>Παιχνίδι 4</a:t>
            </a:r>
            <a:r>
              <a:rPr lang="el-GR" baseline="30000" dirty="0" smtClean="0">
                <a:solidFill>
                  <a:srgbClr val="00B050"/>
                </a:solidFill>
                <a:latin typeface="Monotype Corsiva" pitchFamily="66" charset="0"/>
              </a:rPr>
              <a:t>ο</a:t>
            </a:r>
            <a:r>
              <a:rPr lang="el-GR" dirty="0" smtClean="0">
                <a:solidFill>
                  <a:srgbClr val="00B050"/>
                </a:solidFill>
                <a:latin typeface="Monotype Corsiva" pitchFamily="66" charset="0"/>
              </a:rPr>
              <a:t> </a:t>
            </a:r>
            <a:endParaRPr lang="el-GR" dirty="0">
              <a:solidFill>
                <a:srgbClr val="00B050"/>
              </a:solidFill>
              <a:latin typeface="Monotype Corsiva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solidFill>
                  <a:srgbClr val="0070C0"/>
                </a:solidFill>
                <a:latin typeface="Segoe Print" pitchFamily="2" charset="0"/>
              </a:rPr>
              <a:t>Τι έφαγα;</a:t>
            </a:r>
            <a:endParaRPr lang="el-GR" dirty="0" smtClean="0">
              <a:solidFill>
                <a:srgbClr val="0070C0"/>
              </a:solidFill>
              <a:latin typeface="Segoe Print" pitchFamily="2" charset="0"/>
            </a:endParaRPr>
          </a:p>
          <a:p>
            <a:pPr algn="ctr">
              <a:buNone/>
            </a:pPr>
            <a:endParaRPr lang="el-GR" dirty="0">
              <a:latin typeface="Segoe Print" pitchFamily="2" charset="0"/>
            </a:endParaRPr>
          </a:p>
        </p:txBody>
      </p:sp>
      <p:sp>
        <p:nvSpPr>
          <p:cNvPr id="6" name="5 - Αστέρι 4 ακτινών"/>
          <p:cNvSpPr/>
          <p:nvPr/>
        </p:nvSpPr>
        <p:spPr>
          <a:xfrm rot="10630532" flipV="1">
            <a:off x="777041" y="1071388"/>
            <a:ext cx="779013" cy="89040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Αστέρι 4 ακτινών"/>
          <p:cNvSpPr/>
          <p:nvPr/>
        </p:nvSpPr>
        <p:spPr>
          <a:xfrm rot="10630532" flipV="1">
            <a:off x="7401776" y="3015604"/>
            <a:ext cx="779013" cy="89040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Αστέρι 4 ακτινών"/>
          <p:cNvSpPr/>
          <p:nvPr/>
        </p:nvSpPr>
        <p:spPr>
          <a:xfrm rot="10630532" flipV="1">
            <a:off x="7465640" y="1041676"/>
            <a:ext cx="435261" cy="551399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Αστέρι 4 ακτινών"/>
          <p:cNvSpPr/>
          <p:nvPr/>
        </p:nvSpPr>
        <p:spPr>
          <a:xfrm rot="10630532" flipV="1">
            <a:off x="2711382" y="679819"/>
            <a:ext cx="510729" cy="483025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Αστέρι 4 ακτινών"/>
          <p:cNvSpPr/>
          <p:nvPr/>
        </p:nvSpPr>
        <p:spPr>
          <a:xfrm rot="10630532" flipV="1">
            <a:off x="986738" y="3056171"/>
            <a:ext cx="503632" cy="626866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26" name="Picture 2" descr="C:\Users\user\Desktop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996952"/>
            <a:ext cx="4973358" cy="23128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>
                <a:alpha val="5400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el-GR" dirty="0" err="1" smtClean="0"/>
              <a:t>Μμμμμ</a:t>
            </a:r>
            <a:r>
              <a:rPr lang="el-GR" dirty="0" smtClean="0"/>
              <a:t>! Μόλις έφαγες για πρώτη φορά έναν κουραμπιέ.</a:t>
            </a:r>
          </a:p>
          <a:p>
            <a:endParaRPr lang="el-GR" dirty="0" smtClean="0"/>
          </a:p>
          <a:p>
            <a:r>
              <a:rPr lang="el-GR" dirty="0" smtClean="0"/>
              <a:t>Δεν ξέρεις ότι τον λένε έτσι.</a:t>
            </a:r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Σκέψου για 1 λεπτό και βρες του ένα όνομα! (απ το σχήμα; Το χρώμα; Τη γεύση; Την υφή; )</a:t>
            </a:r>
            <a:endParaRPr lang="el-GR" dirty="0"/>
          </a:p>
        </p:txBody>
      </p:sp>
      <p:sp>
        <p:nvSpPr>
          <p:cNvPr id="4" name="3 - Αστέρι 4 ακτινών"/>
          <p:cNvSpPr/>
          <p:nvPr/>
        </p:nvSpPr>
        <p:spPr>
          <a:xfrm rot="10630532" flipV="1">
            <a:off x="1929169" y="3159621"/>
            <a:ext cx="779013" cy="89040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Αστέρι 4 ακτινών"/>
          <p:cNvSpPr/>
          <p:nvPr/>
        </p:nvSpPr>
        <p:spPr>
          <a:xfrm rot="10630532" flipV="1">
            <a:off x="909407" y="5792343"/>
            <a:ext cx="514277" cy="411105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Αστέρι 4 ακτινών"/>
          <p:cNvSpPr/>
          <p:nvPr/>
        </p:nvSpPr>
        <p:spPr>
          <a:xfrm rot="10630532" flipV="1">
            <a:off x="4515130" y="1544002"/>
            <a:ext cx="503632" cy="626867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Αστέρι 4 ακτινών"/>
          <p:cNvSpPr/>
          <p:nvPr/>
        </p:nvSpPr>
        <p:spPr>
          <a:xfrm rot="10630532" flipV="1">
            <a:off x="7462048" y="3059587"/>
            <a:ext cx="370436" cy="404009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Ρίζες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354</Words>
  <Application>Microsoft Office PowerPoint</Application>
  <PresentationFormat>Προβολή στην οθόνη (4:3)</PresentationFormat>
  <Paragraphs>74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Θέμα του Office</vt:lpstr>
      <vt:lpstr>Για Χριστούγεννα, καλά πάμε;</vt:lpstr>
      <vt:lpstr>Διαφάνεια 2</vt:lpstr>
      <vt:lpstr>Διαφάνεια 3</vt:lpstr>
      <vt:lpstr>Διαφάνεια 4</vt:lpstr>
      <vt:lpstr>Διαφάνεια 5</vt:lpstr>
      <vt:lpstr>Παιχνίδι 3o  </vt:lpstr>
      <vt:lpstr>Διαφάνεια 7</vt:lpstr>
      <vt:lpstr>Παιχνίδι 4ο </vt:lpstr>
      <vt:lpstr>Διαφάνεια 9</vt:lpstr>
      <vt:lpstr>5ο παιχνίδι  </vt:lpstr>
      <vt:lpstr>Διαφάνεια 11</vt:lpstr>
      <vt:lpstr>6ο παιχνίδι</vt:lpstr>
      <vt:lpstr>Διαφάνεια 13</vt:lpstr>
      <vt:lpstr>7ο παιχνίδι αντικείμενα με ονοματεπώνυμο;</vt:lpstr>
      <vt:lpstr>Διαφάνεια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 τί είναι τούτα τα Χριστούγεννα ;</dc:title>
  <dc:creator>user</dc:creator>
  <cp:lastModifiedBy>user</cp:lastModifiedBy>
  <cp:revision>28</cp:revision>
  <dcterms:created xsi:type="dcterms:W3CDTF">2020-12-21T10:02:14Z</dcterms:created>
  <dcterms:modified xsi:type="dcterms:W3CDTF">2020-12-22T06:32:28Z</dcterms:modified>
</cp:coreProperties>
</file>